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90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1" r:id="rId22"/>
    <p:sldId id="282" r:id="rId23"/>
    <p:sldId id="289" r:id="rId24"/>
    <p:sldId id="283" r:id="rId25"/>
    <p:sldId id="284" r:id="rId26"/>
    <p:sldId id="285" r:id="rId27"/>
    <p:sldId id="286" r:id="rId28"/>
    <p:sldId id="288" r:id="rId29"/>
    <p:sldId id="261" r:id="rId30"/>
    <p:sldId id="28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84642" autoAdjust="0"/>
  </p:normalViewPr>
  <p:slideViewPr>
    <p:cSldViewPr snapToObjects="1">
      <p:cViewPr varScale="1">
        <p:scale>
          <a:sx n="151" d="100"/>
          <a:sy n="151" d="100"/>
        </p:scale>
        <p:origin x="1162" y="7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gar Kopperud" userId="fecbda87-935c-4084-a1a2-3d8422bf0670" providerId="ADAL" clId="{3CE5FCAA-E190-4A96-B2FC-560A09BA70F7}"/>
    <pc:docChg chg="modSld">
      <pc:chgData name="Ingar Kopperud" userId="fecbda87-935c-4084-a1a2-3d8422bf0670" providerId="ADAL" clId="{3CE5FCAA-E190-4A96-B2FC-560A09BA70F7}" dt="2019-01-31T19:50:17.212" v="7" actId="1076"/>
      <pc:docMkLst>
        <pc:docMk/>
      </pc:docMkLst>
      <pc:sldChg chg="addSp modSp">
        <pc:chgData name="Ingar Kopperud" userId="fecbda87-935c-4084-a1a2-3d8422bf0670" providerId="ADAL" clId="{3CE5FCAA-E190-4A96-B2FC-560A09BA70F7}" dt="2019-01-31T19:50:17.212" v="7" actId="1076"/>
        <pc:sldMkLst>
          <pc:docMk/>
          <pc:sldMk cId="2128395721" sldId="261"/>
        </pc:sldMkLst>
        <pc:spChg chg="add mod">
          <ac:chgData name="Ingar Kopperud" userId="fecbda87-935c-4084-a1a2-3d8422bf0670" providerId="ADAL" clId="{3CE5FCAA-E190-4A96-B2FC-560A09BA70F7}" dt="2019-01-31T19:50:11.864" v="6" actId="1076"/>
          <ac:spMkLst>
            <pc:docMk/>
            <pc:sldMk cId="2128395721" sldId="261"/>
            <ac:spMk id="2" creationId="{FF83C4E2-0382-41F6-B18C-4A2658D35BB4}"/>
          </ac:spMkLst>
        </pc:spChg>
        <pc:spChg chg="add mod">
          <ac:chgData name="Ingar Kopperud" userId="fecbda87-935c-4084-a1a2-3d8422bf0670" providerId="ADAL" clId="{3CE5FCAA-E190-4A96-B2FC-560A09BA70F7}" dt="2019-01-31T19:50:17.212" v="7" actId="1076"/>
          <ac:spMkLst>
            <pc:docMk/>
            <pc:sldMk cId="2128395721" sldId="261"/>
            <ac:spMk id="3" creationId="{45A4B119-C7C7-4B55-92C6-ACC0081223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</a:t>
            </a:r>
            <a:r>
              <a:rPr lang="en-US" baseline="0" dirty="0" smtClean="0"/>
              <a:t> so many places to make use of PowerShell on AWS!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 in on three</a:t>
            </a:r>
          </a:p>
          <a:p>
            <a:r>
              <a:rPr lang="en-US" baseline="0" dirty="0" smtClean="0"/>
              <a:t>	- pure script</a:t>
            </a:r>
          </a:p>
          <a:p>
            <a:r>
              <a:rPr lang="en-US" baseline="0" dirty="0" smtClean="0"/>
              <a:t>		- infrastructure as code!</a:t>
            </a:r>
          </a:p>
          <a:p>
            <a:r>
              <a:rPr lang="en-US" baseline="0" dirty="0" smtClean="0"/>
              <a:t>	- declarative &amp; script mix</a:t>
            </a:r>
          </a:p>
          <a:p>
            <a:r>
              <a:rPr lang="en-US" baseline="0" dirty="0" smtClean="0"/>
              <a:t>	- service &amp; script mix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all cases we’ll also be using the AWS 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2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28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links related to the</a:t>
            </a:r>
            <a:r>
              <a:rPr lang="en-US" baseline="0" dirty="0" smtClean="0"/>
              <a:t>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5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Extensive</a:t>
            </a:r>
            <a:r>
              <a:rPr lang="en-US" baseline="0" dirty="0" smtClean="0"/>
              <a:t> support for AWS services and service APIs for PowerShell users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supported the PowerShell Gallery from day 1, and also PowerShell Core where we were a launch partner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6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5 </a:t>
            </a:r>
            <a:r>
              <a:rPr lang="en-US" dirty="0" err="1" smtClean="0"/>
              <a:t>mins</a:t>
            </a:r>
            <a:r>
              <a:rPr lang="en-US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How to install</a:t>
            </a:r>
            <a:r>
              <a:rPr lang="en-US" baseline="0" dirty="0" smtClean="0"/>
              <a:t> and configure credentials – gallery or </a:t>
            </a:r>
            <a:r>
              <a:rPr lang="en-US" baseline="0" dirty="0" err="1" smtClean="0"/>
              <a:t>msi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services are supported?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cmdlets are available for a service?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cmdlet maps to a particular service API?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 have an AWS CLI command, what cmdlet does it map to?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r>
              <a:rPr lang="en-US" baseline="0" dirty="0" smtClean="0"/>
              <a:t>Pre-installed on EC2 Windows and can get credentials/region automatically from instance metadata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369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</a:t>
            </a:r>
            <a:r>
              <a:rPr lang="en-US" baseline="0" dirty="0" smtClean="0"/>
              <a:t> build a VPC to host an IIS-based web server fleet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VPC configured to best practices with public and private subnets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EC2 instances launch into the private subnets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Route tables and security groups prohibit direct access to the EC2 instances from the internet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Application load balancer in conjunction with public subnets permit external access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 gateway allows EC2 instances outbound access to the internet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Auto Scaling group defines how many instances, scaling configuration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This will all be built from a re-suable script - infrastructure as code is our goal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We will then construct the AWS </a:t>
            </a:r>
            <a:r>
              <a:rPr lang="en-US" baseline="0" dirty="0" err="1" smtClean="0"/>
              <a:t>CodeDeploy</a:t>
            </a:r>
            <a:r>
              <a:rPr lang="en-US" baseline="0" dirty="0" smtClean="0"/>
              <a:t> infrastructure to deploy our applications to the IIS fleet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  - including performing a deployment from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44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introduction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CloudFormation</a:t>
            </a:r>
            <a:r>
              <a:rPr lang="en-US" baseline="0" dirty="0" smtClean="0"/>
              <a:t> and declarative 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476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13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95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Systems Manager is a collection of services</a:t>
            </a:r>
          </a:p>
          <a:p>
            <a:r>
              <a:rPr lang="en-US" baseline="0" dirty="0" smtClean="0"/>
              <a:t>  - Automation: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 common and repetitive IT operations and management tasks across AWS resources, with scheduling support</a:t>
            </a:r>
            <a:endParaRPr lang="en-US" baseline="0" dirty="0" smtClean="0"/>
          </a:p>
          <a:p>
            <a:r>
              <a:rPr lang="en-US" baseline="0" dirty="0" smtClean="0"/>
              <a:t>  - Run Command: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remote management of your instances at scale without logging into your servers</a:t>
            </a:r>
            <a:endParaRPr lang="en-US" baseline="0" dirty="0" smtClean="0"/>
          </a:p>
          <a:p>
            <a:r>
              <a:rPr lang="en-US" baseline="0" dirty="0" smtClean="0"/>
              <a:t>  - Patch Manager: 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 and deploy operating system and software patches automatically across large groups of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on-premises instances</a:t>
            </a:r>
            <a:endParaRPr lang="en-US" baseline="0" dirty="0" smtClean="0"/>
          </a:p>
          <a:p>
            <a:r>
              <a:rPr lang="en-US" baseline="0" dirty="0" smtClean="0"/>
              <a:t>  - State Manager: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management, which helps you maintain consistent configuration of your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EC2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on-premises instances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Four ancillary services</a:t>
            </a:r>
          </a:p>
          <a:p>
            <a:r>
              <a:rPr lang="en-US" baseline="0" dirty="0" smtClean="0"/>
              <a:t>  - Parameter store: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centralized store to manage your configuration data, whether plain-text data such as database strings or secrets such as passwords</a:t>
            </a:r>
            <a:endParaRPr lang="en-US" baseline="0" dirty="0" smtClean="0"/>
          </a:p>
          <a:p>
            <a:r>
              <a:rPr lang="en-US" baseline="0" dirty="0" smtClean="0"/>
              <a:t>  - Maintenance windows: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schedule windows of time to run administrative and maintenance tasks across your instances</a:t>
            </a:r>
            <a:endParaRPr lang="en-US" baseline="0" dirty="0" smtClean="0"/>
          </a:p>
          <a:p>
            <a:r>
              <a:rPr lang="en-US" baseline="0" dirty="0" smtClean="0"/>
              <a:t>  - Inventory: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collects information about your instances and the software installed on them</a:t>
            </a:r>
            <a:endParaRPr lang="en-US" baseline="0" dirty="0" smtClean="0"/>
          </a:p>
          <a:p>
            <a:r>
              <a:rPr lang="en-US" baseline="0" dirty="0" smtClean="0"/>
              <a:t>  - Session Manager: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browser-based interactive shell and CLI for managing Windows and Linux EC2 instances, no SSH or RDP ports need to be opened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‘document’ is at the heart of Systems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And it’s all available from PowerShell!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73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document contains</a:t>
            </a:r>
            <a:r>
              <a:rPr lang="en-US" baseline="0" dirty="0" smtClean="0"/>
              <a:t> metadata (schema, description), optional parameters plus the instructions to be run as a series of one or more steps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2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.png"/><Relationship Id="rId3" Type="http://schemas.openxmlformats.org/officeDocument/2006/relationships/image" Target="../media/image7.png"/><Relationship Id="rId21" Type="http://schemas.openxmlformats.org/officeDocument/2006/relationships/image" Target="../media/image857.svg"/><Relationship Id="rId25" Type="http://schemas.openxmlformats.org/officeDocument/2006/relationships/image" Target="../media/image861.svg"/><Relationship Id="rId7" Type="http://schemas.openxmlformats.org/officeDocument/2006/relationships/image" Target="../media/image843.svg"/><Relationship Id="rId17" Type="http://schemas.openxmlformats.org/officeDocument/2006/relationships/image" Target="../media/image853.svg"/><Relationship Id="rId3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29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32" Type="http://schemas.openxmlformats.org/officeDocument/2006/relationships/image" Target="../media/image14.png"/><Relationship Id="rId11" Type="http://schemas.openxmlformats.org/officeDocument/2006/relationships/image" Target="../media/image847.svg"/><Relationship Id="rId28" Type="http://schemas.openxmlformats.org/officeDocument/2006/relationships/image" Target="../media/image10.png"/><Relationship Id="rId23" Type="http://schemas.openxmlformats.org/officeDocument/2006/relationships/image" Target="../media/image859.svg"/><Relationship Id="rId15" Type="http://schemas.openxmlformats.org/officeDocument/2006/relationships/image" Target="../media/image851.svg"/><Relationship Id="rId19" Type="http://schemas.openxmlformats.org/officeDocument/2006/relationships/image" Target="../media/image855.svg"/><Relationship Id="rId31" Type="http://schemas.openxmlformats.org/officeDocument/2006/relationships/image" Target="../media/image13.png"/><Relationship Id="rId27" Type="http://schemas.openxmlformats.org/officeDocument/2006/relationships/image" Target="../media/image9.png"/><Relationship Id="rId30" Type="http://schemas.openxmlformats.org/officeDocument/2006/relationships/image" Target="../media/image12.png"/><Relationship Id="rId9" Type="http://schemas.openxmlformats.org/officeDocument/2006/relationships/image" Target="../media/image84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shellgallery.com/packages/AWSPowerShell.NetCore/" TargetMode="External"/><Relationship Id="rId2" Type="http://schemas.openxmlformats.org/officeDocument/2006/relationships/hyperlink" Target="https://www.powershellgallery.com/packages/AWSPowerShell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ws.amazon.com/blogs/developer/category/programing-language/powershell/" TargetMode="External"/><Relationship Id="rId5" Type="http://schemas.openxmlformats.org/officeDocument/2006/relationships/hyperlink" Target="https://aws.amazon.com/developer/language/net/" TargetMode="External"/><Relationship Id="rId4" Type="http://schemas.openxmlformats.org/officeDocument/2006/relationships/hyperlink" Target="https://docs.aws.amazon.com/powershell/latest/reference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we going to build?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VPC (Virtual Private Cloud) in a region</a:t>
            </a:r>
          </a:p>
          <a:p>
            <a:pPr lvl="1"/>
            <a:r>
              <a:rPr lang="en-US" dirty="0" smtClean="0"/>
              <a:t>Public subnets – one per AZ (Availability Zone)</a:t>
            </a:r>
          </a:p>
          <a:p>
            <a:pPr lvl="1"/>
            <a:r>
              <a:rPr lang="en-US" dirty="0" smtClean="0"/>
              <a:t>Private subnets – one per AZ</a:t>
            </a:r>
          </a:p>
          <a:p>
            <a:pPr lvl="1"/>
            <a:r>
              <a:rPr lang="en-US" dirty="0" smtClean="0"/>
              <a:t>Internet Gateway to allow inbound access from the internet</a:t>
            </a:r>
          </a:p>
          <a:p>
            <a:pPr lvl="1"/>
            <a:r>
              <a:rPr lang="en-US" dirty="0"/>
              <a:t>Route tables and security groups for the public and private </a:t>
            </a:r>
            <a:r>
              <a:rPr lang="en-US" dirty="0" smtClean="0"/>
              <a:t>subnets</a:t>
            </a:r>
          </a:p>
          <a:p>
            <a:pPr lvl="1"/>
            <a:r>
              <a:rPr lang="en-US" dirty="0" smtClean="0"/>
              <a:t>Auto Scaling group and launch configuration</a:t>
            </a:r>
          </a:p>
          <a:p>
            <a:pPr lvl="2"/>
            <a:r>
              <a:rPr lang="en-US" dirty="0" smtClean="0"/>
              <a:t>Places EC2 instances into private subnets</a:t>
            </a:r>
          </a:p>
          <a:p>
            <a:pPr lvl="1"/>
            <a:r>
              <a:rPr lang="en-US" dirty="0" smtClean="0"/>
              <a:t>Application Load Balancer routing traffic to the EC2 instances via the public subnets</a:t>
            </a:r>
          </a:p>
          <a:p>
            <a:pPr lvl="1"/>
            <a:r>
              <a:rPr lang="en-US" dirty="0" smtClean="0"/>
              <a:t>NAT gateway to allow outbound connectivity from the EC2 instances</a:t>
            </a:r>
          </a:p>
          <a:p>
            <a:r>
              <a:rPr lang="en-US" dirty="0" smtClean="0"/>
              <a:t>EC2 instances will be configured as IIS web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infrastructure from pure 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cover?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range of cmdlets and supported services in the AWS modules means we can build almost anything from pure script!</a:t>
            </a:r>
          </a:p>
          <a:p>
            <a:r>
              <a:rPr lang="en-US" dirty="0" smtClean="0"/>
              <a:t>We do need to be aware of eventual consistency</a:t>
            </a:r>
          </a:p>
          <a:p>
            <a:r>
              <a:rPr lang="en-US" dirty="0" smtClean="0"/>
              <a:t>Not only can we build and configure infrastructure, we can also initiate deployments from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6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PowerShell with AWS </a:t>
            </a:r>
            <a:r>
              <a:rPr lang="en-US" dirty="0" err="1" smtClean="0"/>
              <a:t>CloudFormation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7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</a:t>
            </a:r>
            <a:r>
              <a:rPr lang="en-US" dirty="0" err="1" smtClean="0"/>
              <a:t>CloudFormation</a:t>
            </a:r>
            <a:r>
              <a:rPr lang="en-US" dirty="0" smtClean="0"/>
              <a:t> for beginners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Infrastructure provisioning service</a:t>
            </a:r>
          </a:p>
          <a:p>
            <a:pPr lvl="1"/>
            <a:r>
              <a:rPr lang="en-US" dirty="0" smtClean="0"/>
              <a:t>Uses declarative templates (</a:t>
            </a:r>
            <a:r>
              <a:rPr lang="en-US" dirty="0" err="1" smtClean="0"/>
              <a:t>json</a:t>
            </a:r>
            <a:r>
              <a:rPr lang="en-US" dirty="0" smtClean="0"/>
              <a:t> or </a:t>
            </a:r>
            <a:r>
              <a:rPr lang="en-US" dirty="0" err="1" smtClean="0"/>
              <a:t>yaml</a:t>
            </a:r>
            <a:r>
              <a:rPr lang="en-US" dirty="0" smtClean="0"/>
              <a:t>) to define </a:t>
            </a:r>
            <a:r>
              <a:rPr lang="en-US" i="1" dirty="0" smtClean="0"/>
              <a:t>what</a:t>
            </a:r>
            <a:r>
              <a:rPr lang="en-US" dirty="0" smtClean="0"/>
              <a:t> you want</a:t>
            </a:r>
          </a:p>
          <a:p>
            <a:pPr lvl="1"/>
            <a:r>
              <a:rPr lang="en-US" dirty="0" smtClean="0"/>
              <a:t>Service instantiates resources declared in template in a </a:t>
            </a:r>
            <a:r>
              <a:rPr lang="en-US" i="1" dirty="0" smtClean="0"/>
              <a:t>stack</a:t>
            </a:r>
          </a:p>
          <a:p>
            <a:r>
              <a:rPr lang="en-US" dirty="0" smtClean="0"/>
              <a:t>Templates can be parameterized</a:t>
            </a:r>
          </a:p>
          <a:p>
            <a:r>
              <a:rPr lang="en-US" dirty="0" smtClean="0"/>
              <a:t>We can specify commands in certain sections of the template</a:t>
            </a:r>
          </a:p>
          <a:p>
            <a:pPr lvl="1"/>
            <a:r>
              <a:rPr lang="en-US" dirty="0" smtClean="0"/>
              <a:t>Define </a:t>
            </a:r>
            <a:r>
              <a:rPr lang="en-US" dirty="0" err="1" smtClean="0"/>
              <a:t>UserData</a:t>
            </a:r>
            <a:r>
              <a:rPr lang="en-US" dirty="0" smtClean="0"/>
              <a:t> scripts for EC2 instance resources</a:t>
            </a:r>
          </a:p>
          <a:p>
            <a:pPr lvl="1"/>
            <a:r>
              <a:rPr lang="en-US" dirty="0" smtClean="0"/>
              <a:t>‘</a:t>
            </a:r>
            <a:r>
              <a:rPr lang="en-US" dirty="0" err="1" smtClean="0"/>
              <a:t>cfn-init</a:t>
            </a:r>
            <a:r>
              <a:rPr lang="en-US" dirty="0" smtClean="0"/>
              <a:t>’ statements for stack construction lifecycle</a:t>
            </a:r>
          </a:p>
          <a:p>
            <a:pPr lvl="1"/>
            <a:r>
              <a:rPr lang="en-US" i="1" dirty="0" smtClean="0"/>
              <a:t>Both accept PowerShell content</a:t>
            </a:r>
            <a:br>
              <a:rPr lang="en-US" i="1" dirty="0" smtClean="0"/>
            </a:br>
            <a:endParaRPr lang="en-US" i="1" dirty="0" smtClean="0"/>
          </a:p>
          <a:p>
            <a:r>
              <a:rPr lang="en-US" dirty="0" smtClean="0"/>
              <a:t>We can also launch and manage stacks using PowerShell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2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launching stacks from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cover?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 eventual consistency worries – service handles waits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Editing PowerShell in JSON templates is somewhat awkward</a:t>
            </a:r>
          </a:p>
          <a:p>
            <a:pPr lvl="1"/>
            <a:r>
              <a:rPr lang="en-US" dirty="0" smtClean="0"/>
              <a:t>YAML is a bit better but still…</a:t>
            </a:r>
          </a:p>
          <a:p>
            <a:pPr lvl="1"/>
            <a:r>
              <a:rPr lang="en-US" dirty="0" smtClean="0"/>
              <a:t>Recommend downloading large scripts from inside templates to then run them</a:t>
            </a:r>
          </a:p>
          <a:p>
            <a:r>
              <a:rPr lang="en-US" dirty="0" smtClean="0"/>
              <a:t>We can use generated proxy functions to wrapper AWS functionality and provide a more console-like experience over the raw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4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Systems Manager and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AWS Systems Manager?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“Single pane of glass” to give </a:t>
            </a:r>
            <a:r>
              <a:rPr lang="en-US" dirty="0"/>
              <a:t>you visibility and control of your </a:t>
            </a:r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View operational data from multiple services</a:t>
            </a:r>
          </a:p>
          <a:p>
            <a:pPr lvl="1"/>
            <a:r>
              <a:rPr lang="en-US" dirty="0" smtClean="0"/>
              <a:t>Automate operational tasks across your resources</a:t>
            </a:r>
          </a:p>
          <a:p>
            <a:r>
              <a:rPr lang="en-US" dirty="0" smtClean="0"/>
              <a:t>Simplified </a:t>
            </a:r>
            <a:r>
              <a:rPr lang="en-US" dirty="0"/>
              <a:t>resource and application </a:t>
            </a:r>
            <a:r>
              <a:rPr lang="en-US" dirty="0" smtClean="0"/>
              <a:t>management</a:t>
            </a:r>
          </a:p>
          <a:p>
            <a:r>
              <a:rPr lang="en-US" dirty="0"/>
              <a:t>E</a:t>
            </a:r>
            <a:r>
              <a:rPr lang="en-US" dirty="0" smtClean="0"/>
              <a:t>asy </a:t>
            </a:r>
            <a:r>
              <a:rPr lang="en-US" dirty="0"/>
              <a:t>to operate and manage your infrastructure securely at scale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87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8603" y="690913"/>
            <a:ext cx="8136904" cy="366542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125323" y="335313"/>
            <a:ext cx="2301904" cy="1044350"/>
            <a:chOff x="125323" y="335313"/>
            <a:chExt cx="2301904" cy="10443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D1AEDA-18D9-1845-917E-508EE5F37BEA}"/>
                </a:ext>
              </a:extLst>
            </p:cNvPr>
            <p:cNvSpPr txBox="1"/>
            <p:nvPr/>
          </p:nvSpPr>
          <p:spPr>
            <a:xfrm>
              <a:off x="125323" y="1071886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AWS Systems Manager</a:t>
              </a:r>
            </a:p>
          </p:txBody>
        </p:sp>
        <p:pic>
          <p:nvPicPr>
            <p:cNvPr id="34" name="Graphic 71">
              <a:extLst>
                <a:ext uri="{FF2B5EF4-FFF2-40B4-BE49-F238E27FC236}">
                  <a16:creationId xmlns:a16="http://schemas.microsoft.com/office/drawing/2014/main" id="{1B7A9C64-4601-C44B-98CA-6AE6E2092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20675" y="335313"/>
              <a:ext cx="711200" cy="711200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2163737" y="1094074"/>
            <a:ext cx="3378793" cy="3167070"/>
            <a:chOff x="2163737" y="1094074"/>
            <a:chExt cx="3378793" cy="3167070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A86A24-078B-AB47-A220-EF201F0225D3}"/>
                </a:ext>
              </a:extLst>
            </p:cNvPr>
            <p:cNvSpPr txBox="1"/>
            <p:nvPr/>
          </p:nvSpPr>
          <p:spPr>
            <a:xfrm>
              <a:off x="4340008" y="3695534"/>
              <a:ext cx="1202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State manager</a:t>
              </a: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2163737" y="1094074"/>
              <a:ext cx="3344508" cy="3167070"/>
              <a:chOff x="2392934" y="962343"/>
              <a:chExt cx="3344508" cy="3167070"/>
            </a:xfrm>
          </p:grpSpPr>
          <p:cxnSp>
            <p:nvCxnSpPr>
              <p:cNvPr id="33" name="Elbow Connector 32"/>
              <p:cNvCxnSpPr>
                <a:stCxn id="18" idx="3"/>
                <a:endCxn id="4" idx="1"/>
              </p:cNvCxnSpPr>
              <p:nvPr/>
            </p:nvCxnSpPr>
            <p:spPr>
              <a:xfrm flipV="1">
                <a:off x="3298530" y="2846388"/>
                <a:ext cx="215775" cy="528395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>
                <a:stCxn id="24" idx="1"/>
                <a:endCxn id="4" idx="3"/>
              </p:cNvCxnSpPr>
              <p:nvPr/>
            </p:nvCxnSpPr>
            <p:spPr>
              <a:xfrm rot="10800000">
                <a:off x="4587055" y="2846389"/>
                <a:ext cx="287652" cy="53233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Elbow Connector 38"/>
              <p:cNvCxnSpPr>
                <a:stCxn id="6" idx="3"/>
              </p:cNvCxnSpPr>
              <p:nvPr/>
            </p:nvCxnSpPr>
            <p:spPr>
              <a:xfrm>
                <a:off x="3313520" y="1332263"/>
                <a:ext cx="503144" cy="71598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/>
              <p:cNvCxnSpPr>
                <a:stCxn id="21" idx="1"/>
              </p:cNvCxnSpPr>
              <p:nvPr/>
            </p:nvCxnSpPr>
            <p:spPr>
              <a:xfrm rot="10800000" flipV="1">
                <a:off x="4248713" y="1332263"/>
                <a:ext cx="640985" cy="715988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>
              <a:xfrm>
                <a:off x="2439322" y="962343"/>
                <a:ext cx="1227660" cy="815593"/>
                <a:chOff x="2439322" y="962343"/>
                <a:chExt cx="1227660" cy="815593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D2B3122-1906-5749-9096-963E002B127E}"/>
                    </a:ext>
                  </a:extLst>
                </p:cNvPr>
                <p:cNvSpPr txBox="1"/>
                <p:nvPr/>
              </p:nvSpPr>
              <p:spPr>
                <a:xfrm>
                  <a:off x="2439322" y="1470159"/>
                  <a:ext cx="122766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Automation</a:t>
                  </a:r>
                </a:p>
              </p:txBody>
            </p:sp>
            <p:pic>
              <p:nvPicPr>
                <p:cNvPr id="37" name="Graphic 62">
                  <a:extLst>
                    <a:ext uri="{FF2B5EF4-FFF2-40B4-BE49-F238E27FC236}">
                      <a16:creationId xmlns:a16="http://schemas.microsoft.com/office/drawing/2014/main" id="{5000487A-8F4B-1E4E-8DB2-AF28EEC8C1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96DAC541-7B7A-43D3-8B79-37D633B846F1}">
                      <asvg:svgBlip xmlns=""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06399" y="962343"/>
                  <a:ext cx="479723" cy="469900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4534920" y="963315"/>
                <a:ext cx="1202522" cy="955153"/>
                <a:chOff x="4534920" y="963315"/>
                <a:chExt cx="1202522" cy="955153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4EBF8AA-9E7E-5A40-98E5-02C0408E097B}"/>
                    </a:ext>
                  </a:extLst>
                </p:cNvPr>
                <p:cNvSpPr txBox="1"/>
                <p:nvPr/>
              </p:nvSpPr>
              <p:spPr>
                <a:xfrm>
                  <a:off x="4534920" y="1395248"/>
                  <a:ext cx="120252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Run command</a:t>
                  </a:r>
                </a:p>
              </p:txBody>
            </p:sp>
            <p:pic>
              <p:nvPicPr>
                <p:cNvPr id="40" name="Graphic 69">
                  <a:extLst>
                    <a:ext uri="{FF2B5EF4-FFF2-40B4-BE49-F238E27FC236}">
                      <a16:creationId xmlns:a16="http://schemas.microsoft.com/office/drawing/2014/main" id="{CF2CF5C2-5CC2-CE47-969F-B5EC9F9935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=""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6117" y="963315"/>
                  <a:ext cx="469900" cy="469900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2392934" y="3092969"/>
                <a:ext cx="1202522" cy="1036444"/>
                <a:chOff x="2392934" y="3092969"/>
                <a:chExt cx="1202522" cy="1036444"/>
              </a:xfrm>
            </p:grpSpPr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2CE695D-F9A0-DE44-B2F6-5B59044C8B74}"/>
                    </a:ext>
                  </a:extLst>
                </p:cNvPr>
                <p:cNvSpPr txBox="1"/>
                <p:nvPr/>
              </p:nvSpPr>
              <p:spPr>
                <a:xfrm>
                  <a:off x="2392934" y="3606193"/>
                  <a:ext cx="120252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Patch manager</a:t>
                  </a:r>
                </a:p>
              </p:txBody>
            </p:sp>
            <p:pic>
              <p:nvPicPr>
                <p:cNvPr id="43" name="Graphic 68">
                  <a:extLst>
                    <a:ext uri="{FF2B5EF4-FFF2-40B4-BE49-F238E27FC236}">
                      <a16:creationId xmlns:a16="http://schemas.microsoft.com/office/drawing/2014/main" id="{8043C8CE-8FE1-7549-89F8-CC9C6496FF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96DAC541-7B7A-43D3-8B79-37D633B846F1}">
                      <asvg:svgBlip xmlns=""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9245" y="3092969"/>
                  <a:ext cx="469900" cy="469900"/>
                </a:xfrm>
                <a:prstGeom prst="rect">
                  <a:avLst/>
                </a:prstGeom>
              </p:spPr>
            </p:pic>
          </p:grpSp>
          <p:pic>
            <p:nvPicPr>
              <p:cNvPr id="45" name="Graphic 70">
                <a:extLst>
                  <a:ext uri="{FF2B5EF4-FFF2-40B4-BE49-F238E27FC236}">
                    <a16:creationId xmlns:a16="http://schemas.microsoft.com/office/drawing/2014/main" id="{C2D0977B-461B-E646-AB74-D827A34AB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=""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4927593" y="3093903"/>
                <a:ext cx="469900" cy="46990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3488221" y="2069163"/>
                <a:ext cx="1202522" cy="788810"/>
                <a:chOff x="3488221" y="2069163"/>
                <a:chExt cx="1202522" cy="788810"/>
              </a:xfrm>
            </p:grpSpPr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4505FBA-A00A-624B-A93F-3F238636FEFF}"/>
                    </a:ext>
                  </a:extLst>
                </p:cNvPr>
                <p:cNvSpPr txBox="1"/>
                <p:nvPr/>
              </p:nvSpPr>
              <p:spPr>
                <a:xfrm>
                  <a:off x="3488221" y="2550196"/>
                  <a:ext cx="120252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Documents</a:t>
                  </a:r>
                </a:p>
              </p:txBody>
            </p:sp>
            <p:pic>
              <p:nvPicPr>
                <p:cNvPr id="47" name="Graphic 63">
                  <a:extLst>
                    <a:ext uri="{FF2B5EF4-FFF2-40B4-BE49-F238E27FC236}">
                      <a16:creationId xmlns:a16="http://schemas.microsoft.com/office/drawing/2014/main" id="{6A47B240-7026-9749-BFE3-B61B4B1D97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96DAC541-7B7A-43D3-8B79-37D633B846F1}">
                      <asvg:svgBlip xmlns=""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35991" y="2069163"/>
                  <a:ext cx="469900" cy="4699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2" name="Group 51"/>
          <p:cNvGrpSpPr/>
          <p:nvPr/>
        </p:nvGrpSpPr>
        <p:grpSpPr>
          <a:xfrm>
            <a:off x="5901525" y="1460246"/>
            <a:ext cx="1202522" cy="982686"/>
            <a:chOff x="6050319" y="1000259"/>
            <a:chExt cx="1202522" cy="9826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B841443-960B-0D47-B548-CB7A8538057B}"/>
                </a:ext>
              </a:extLst>
            </p:cNvPr>
            <p:cNvSpPr txBox="1"/>
            <p:nvPr/>
          </p:nvSpPr>
          <p:spPr>
            <a:xfrm>
              <a:off x="6050319" y="1459725"/>
              <a:ext cx="12025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Parameter Store</a:t>
              </a:r>
            </a:p>
          </p:txBody>
        </p:sp>
        <p:pic>
          <p:nvPicPr>
            <p:cNvPr id="51" name="Graphic 67">
              <a:extLst>
                <a:ext uri="{FF2B5EF4-FFF2-40B4-BE49-F238E27FC236}">
                  <a16:creationId xmlns:a16="http://schemas.microsoft.com/office/drawing/2014/main" id="{102224AC-B0D5-CA4D-A7EA-0A19AFB7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471836" y="1000259"/>
              <a:ext cx="469900" cy="4699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7164885" y="1430497"/>
            <a:ext cx="1344601" cy="976619"/>
            <a:chOff x="7238732" y="1416843"/>
            <a:chExt cx="1344601" cy="97661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0DAD32E-4CB2-E343-A7EF-8A94D864F953}"/>
                </a:ext>
              </a:extLst>
            </p:cNvPr>
            <p:cNvSpPr txBox="1"/>
            <p:nvPr/>
          </p:nvSpPr>
          <p:spPr>
            <a:xfrm>
              <a:off x="7238732" y="1870242"/>
              <a:ext cx="13446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Maintenance windows</a:t>
              </a:r>
            </a:p>
          </p:txBody>
        </p:sp>
        <p:pic>
          <p:nvPicPr>
            <p:cNvPr id="54" name="Graphic 66">
              <a:extLst>
                <a:ext uri="{FF2B5EF4-FFF2-40B4-BE49-F238E27FC236}">
                  <a16:creationId xmlns:a16="http://schemas.microsoft.com/office/drawing/2014/main" id="{218AB044-6B56-0640-9D26-C39962134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85752" y="1416843"/>
              <a:ext cx="525419" cy="4699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5956731" y="2715766"/>
            <a:ext cx="1202522" cy="831541"/>
            <a:chOff x="5997243" y="2756404"/>
            <a:chExt cx="1202522" cy="83154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969899-F011-1643-9398-38854B36C5E0}"/>
                </a:ext>
              </a:extLst>
            </p:cNvPr>
            <p:cNvSpPr txBox="1"/>
            <p:nvPr/>
          </p:nvSpPr>
          <p:spPr>
            <a:xfrm>
              <a:off x="5997243" y="3280168"/>
              <a:ext cx="1202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Inventory</a:t>
              </a:r>
            </a:p>
          </p:txBody>
        </p:sp>
        <p:pic>
          <p:nvPicPr>
            <p:cNvPr id="58" name="Graphic 64">
              <a:extLst>
                <a:ext uri="{FF2B5EF4-FFF2-40B4-BE49-F238E27FC236}">
                  <a16:creationId xmlns:a16="http://schemas.microsoft.com/office/drawing/2014/main" id="{B21FD8E0-D274-6B45-BC81-8B53BC238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68019" y="2756404"/>
              <a:ext cx="469900" cy="469900"/>
            </a:xfrm>
            <a:prstGeom prst="rect">
              <a:avLst/>
            </a:prstGeom>
          </p:spPr>
        </p:pic>
      </p:grpSp>
      <p:sp>
        <p:nvSpPr>
          <p:cNvPr id="62" name="TextBox 61"/>
          <p:cNvSpPr txBox="1"/>
          <p:nvPr/>
        </p:nvSpPr>
        <p:spPr>
          <a:xfrm>
            <a:off x="7394354" y="2716510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Session</a:t>
            </a:r>
          </a:p>
          <a:p>
            <a:r>
              <a:rPr lang="en-US" sz="1400" dirty="0" smtClean="0"/>
              <a:t>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62264" y="2427734"/>
            <a:ext cx="7772400" cy="1102519"/>
          </a:xfrm>
        </p:spPr>
        <p:txBody>
          <a:bodyPr/>
          <a:lstStyle/>
          <a:p>
            <a:r>
              <a:rPr lang="nb-NO" dirty="0" smtClean="0"/>
              <a:t>Creating and managing AWS infrastructure with PowerShell</a:t>
            </a:r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2651149" y="4155926"/>
            <a:ext cx="37946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Steve Roberts</a:t>
            </a:r>
          </a:p>
          <a:p>
            <a:pPr algn="ctr"/>
            <a:r>
              <a:rPr lang="en-US" sz="1100" dirty="0" smtClean="0"/>
              <a:t>Senior Technical Evangelist, Amazon Web Services</a:t>
            </a:r>
            <a:br>
              <a:rPr lang="en-US" sz="1100" dirty="0" smtClean="0"/>
            </a:br>
            <a:endParaRPr lang="en-US" sz="1100" dirty="0" smtClean="0"/>
          </a:p>
          <a:p>
            <a:pPr algn="ctr"/>
            <a:r>
              <a:rPr lang="en-US" sz="1100" dirty="0" smtClean="0"/>
              <a:t>Twitter: @</a:t>
            </a:r>
            <a:r>
              <a:rPr lang="en-US" sz="1100" dirty="0" err="1" smtClean="0"/>
              <a:t>bellevuesteve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355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document?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3123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smtClean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“</a:t>
            </a:r>
            <a:r>
              <a:rPr lang="en-US" sz="1200" dirty="0" err="1" smtClean="0">
                <a:latin typeface="Consolas" panose="020B0609020204030204" pitchFamily="49" charset="0"/>
              </a:rPr>
              <a:t>schemaVersion</a:t>
            </a:r>
            <a:r>
              <a:rPr lang="en-US" sz="1200" dirty="0" smtClean="0">
                <a:latin typeface="Consolas" panose="020B0609020204030204" pitchFamily="49" charset="0"/>
              </a:rPr>
              <a:t>”: “2.0”,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“</a:t>
            </a:r>
            <a:r>
              <a:rPr lang="en-US" sz="1200" i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description</a:t>
            </a:r>
            <a:r>
              <a:rPr lang="en-US" sz="1200" dirty="0" smtClean="0">
                <a:latin typeface="Consolas" panose="020B0609020204030204" pitchFamily="49" charset="0"/>
              </a:rPr>
              <a:t>”: “Installs a Windows Feature”,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“</a:t>
            </a:r>
            <a:r>
              <a:rPr lang="en-US" sz="1200" i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parameters</a:t>
            </a:r>
            <a:r>
              <a:rPr lang="en-US" sz="1200" dirty="0" smtClean="0">
                <a:latin typeface="Consolas" panose="020B0609020204030204" pitchFamily="49" charset="0"/>
              </a:rPr>
              <a:t>”: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“feature”: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	“type”: “String”,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	“description”: “Specify a package to install”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},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“</a:t>
            </a:r>
            <a:r>
              <a:rPr lang="en-US" sz="1200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mainSteps</a:t>
            </a:r>
            <a:r>
              <a:rPr lang="en-US" sz="1200" dirty="0" smtClean="0">
                <a:latin typeface="Consolas" panose="020B0609020204030204" pitchFamily="49" charset="0"/>
              </a:rPr>
              <a:t>”: [ {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“action”: “</a:t>
            </a:r>
            <a:r>
              <a:rPr lang="en-US" sz="1200" i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aws:runPowerShellScript</a:t>
            </a:r>
            <a:r>
              <a:rPr lang="en-US" sz="1200" dirty="0" smtClean="0">
                <a:latin typeface="Consolas" panose="020B0609020204030204" pitchFamily="49" charset="0"/>
              </a:rPr>
              <a:t>”,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“name”: “run”,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	“inputs”: { “commands”: “Install-</a:t>
            </a:r>
            <a:r>
              <a:rPr lang="en-US" sz="1200" dirty="0" err="1" smtClean="0">
                <a:latin typeface="Consolas" panose="020B0609020204030204" pitchFamily="49" charset="0"/>
              </a:rPr>
              <a:t>WindowsFeature</a:t>
            </a:r>
            <a:r>
              <a:rPr lang="en-US" sz="1200" dirty="0" smtClean="0">
                <a:latin typeface="Consolas" panose="020B0609020204030204" pitchFamily="49" charset="0"/>
              </a:rPr>
              <a:t> {{feature}}” }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dirty="0" smtClean="0">
                <a:latin typeface="Consolas" panose="020B0609020204030204" pitchFamily="49" charset="0"/>
              </a:rPr>
              <a:t>} ]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501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Demo: using PowerShell with Systems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9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cover?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Using Parameter Store from our scripts/command line</a:t>
            </a:r>
          </a:p>
          <a:p>
            <a:r>
              <a:rPr lang="en-US" dirty="0" smtClean="0"/>
              <a:t>Using and creating Run Command documents</a:t>
            </a:r>
          </a:p>
          <a:p>
            <a:r>
              <a:rPr lang="en-US" dirty="0" smtClean="0"/>
              <a:t>Using Session Manager to connect to instances</a:t>
            </a:r>
          </a:p>
          <a:p>
            <a:pPr lvl="1"/>
            <a:r>
              <a:rPr lang="en-US" dirty="0" smtClean="0"/>
              <a:t>No open RDP or SSH ports!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serverless</a:t>
            </a:r>
            <a:r>
              <a:rPr lang="en-US" dirty="0" smtClean="0"/>
              <a:t> PowerShell functions to monitor deployed apps/infrastructure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6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Session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2612" y="1275606"/>
            <a:ext cx="87358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Getting started with the AWS Tools for PowerShell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PowerShell script to build and configure AWS resources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Mixing PowerShell with AWS </a:t>
            </a:r>
            <a:r>
              <a:rPr lang="en-US" dirty="0" err="1" smtClean="0"/>
              <a:t>CloudFormation</a:t>
            </a:r>
            <a:r>
              <a:rPr lang="en-US" dirty="0" smtClean="0"/>
              <a:t> templates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Wrapping ‘raw API’ cmdlets with proxy functions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PowerShell-based documents with AWS Systems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Using Session Manager to open PowerShell shells on EC2 instances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Serverless</a:t>
            </a:r>
            <a:r>
              <a:rPr lang="en-US" dirty="0" smtClean="0"/>
              <a:t> PowerShell with AWS Lambda to monitor infrastructure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en-US" dirty="0" smtClean="0"/>
              <a:t>What did we cover?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AWS modules on PowerShell Gallery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www.powershellgallery.com/packages/AWSPowerShell/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www.powershellgallery.com/packages/AWSPowerShell.NetCore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AWS Tools for PowerShell Reference</a:t>
            </a:r>
          </a:p>
          <a:p>
            <a:pPr lvl="1"/>
            <a:r>
              <a:rPr lang="en-US" dirty="0">
                <a:hlinkClick r:id="rId4"/>
              </a:rPr>
              <a:t>https</a:t>
            </a:r>
            <a:r>
              <a:rPr lang="en-US">
                <a:hlinkClick r:id="rId4"/>
              </a:rPr>
              <a:t>://</a:t>
            </a:r>
            <a:r>
              <a:rPr lang="en-US" smtClean="0">
                <a:hlinkClick r:id="rId4"/>
              </a:rPr>
              <a:t>docs.aws.amazon.com/powershell/latest/reference/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.NET/PowerShell homepage on AWS</a:t>
            </a:r>
          </a:p>
          <a:p>
            <a:pPr lvl="1"/>
            <a:r>
              <a:rPr lang="en-US" dirty="0">
                <a:hlinkClick r:id="rId5"/>
              </a:rPr>
              <a:t>https://aws.amazon.com/developer/language/net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AWS Developer Blog articles on PowerShell</a:t>
            </a:r>
          </a:p>
          <a:p>
            <a:pPr lvl="1"/>
            <a:r>
              <a:rPr lang="en-US" dirty="0">
                <a:hlinkClick r:id="rId6"/>
              </a:rPr>
              <a:t>https://aws.amazon.com/blogs/developer/category/programing-language/powershell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4691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https://github.com/nordicinfrastructureconference/2019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dirty="0"/>
              <a:t>Slides and demos from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conference</a:t>
            </a:r>
            <a:r>
              <a:rPr lang="nb-NO" dirty="0"/>
              <a:t> </a:t>
            </a:r>
            <a:r>
              <a:rPr lang="nb-NO" dirty="0" err="1"/>
              <a:t>will</a:t>
            </a:r>
            <a:r>
              <a:rPr lang="nb-NO" dirty="0"/>
              <a:t> be </a:t>
            </a:r>
            <a:r>
              <a:rPr lang="nb-NO" dirty="0" err="1"/>
              <a:t>available</a:t>
            </a:r>
            <a:r>
              <a:rPr lang="nb-NO" dirty="0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4371950"/>
            <a:ext cx="6967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Twitter: @</a:t>
            </a:r>
            <a:r>
              <a:rPr lang="en-US" sz="1400" dirty="0" err="1" smtClean="0"/>
              <a:t>bellevuesteve</a:t>
            </a:r>
            <a:endParaRPr lang="en-US" sz="1400" dirty="0" smtClean="0"/>
          </a:p>
          <a:p>
            <a:r>
              <a:rPr lang="en-US" sz="1400" dirty="0"/>
              <a:t>https://aws.amazon.com/developer/community/evangelists/steve-roberts/</a:t>
            </a:r>
          </a:p>
        </p:txBody>
      </p:sp>
    </p:spTree>
    <p:extLst>
      <p:ext uri="{BB962C8B-B14F-4D97-AF65-F5344CB8AC3E}">
        <p14:creationId xmlns:p14="http://schemas.microsoft.com/office/powerpoint/2010/main" val="30608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Who am I?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smtClean="0"/>
              <a:t>Previous seven years working as a Senior Developer at AWS</a:t>
            </a:r>
          </a:p>
          <a:p>
            <a:pPr lvl="1"/>
            <a:r>
              <a:rPr lang="nb-NO" dirty="0" smtClean="0"/>
              <a:t>AWS SDK for .NET</a:t>
            </a:r>
          </a:p>
          <a:p>
            <a:pPr lvl="1"/>
            <a:r>
              <a:rPr lang="nb-NO" dirty="0" smtClean="0"/>
              <a:t>AWS Toolkit for Visual Studio</a:t>
            </a:r>
          </a:p>
          <a:p>
            <a:pPr lvl="1"/>
            <a:r>
              <a:rPr lang="nb-NO" dirty="0" smtClean="0"/>
              <a:t>AWS Tools for Microsoft Visual Studio Team Services (now Azure DevOps)</a:t>
            </a:r>
          </a:p>
          <a:p>
            <a:pPr lvl="1"/>
            <a:r>
              <a:rPr lang="nb-NO" dirty="0" smtClean="0"/>
              <a:t>AWS Toolkit for Visual Studio Code</a:t>
            </a:r>
          </a:p>
          <a:p>
            <a:pPr lvl="1"/>
            <a:r>
              <a:rPr lang="nb-NO" b="1" dirty="0"/>
              <a:t>AWS Tools for </a:t>
            </a:r>
            <a:r>
              <a:rPr lang="nb-NO" b="1" dirty="0" smtClean="0"/>
              <a:t>PowerShell</a:t>
            </a:r>
            <a:endParaRPr lang="nb-NO" b="1" i="1" dirty="0" smtClean="0"/>
          </a:p>
          <a:p>
            <a:pPr lvl="1"/>
            <a:endParaRPr lang="nb-NO" dirty="0"/>
          </a:p>
          <a:p>
            <a:r>
              <a:rPr lang="nb-NO" dirty="0" smtClean="0"/>
              <a:t>Now a technical evangelist with a specialism for .NET and PowerShell on AWS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7514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Explore opportunities to use PowerShell on AWS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Brief introduction to the AWS Tools for PowerShell</a:t>
            </a:r>
          </a:p>
          <a:p>
            <a:r>
              <a:rPr lang="en-US" dirty="0" smtClean="0"/>
              <a:t>Using PowerShell script to build and deploy to AWS infrastructure</a:t>
            </a:r>
          </a:p>
          <a:p>
            <a:r>
              <a:rPr lang="en-US" dirty="0" smtClean="0"/>
              <a:t>Using PowerShell with AWS </a:t>
            </a:r>
            <a:r>
              <a:rPr lang="en-US" dirty="0" err="1" smtClean="0"/>
              <a:t>CloudFormation</a:t>
            </a:r>
            <a:endParaRPr lang="en-US" dirty="0" smtClean="0"/>
          </a:p>
          <a:p>
            <a:r>
              <a:rPr lang="en-US" dirty="0" smtClean="0"/>
              <a:t>AWS Systems Manager and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50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Tools for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84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411510"/>
            <a:ext cx="8229600" cy="381600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V1.0 shipped December 2012</a:t>
            </a:r>
          </a:p>
          <a:p>
            <a:pPr lvl="1"/>
            <a:r>
              <a:rPr lang="en-US" dirty="0" smtClean="0"/>
              <a:t>Contained approx. 550 cmdlets across approx. 20 services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Latest version </a:t>
            </a:r>
            <a:r>
              <a:rPr lang="en-US" i="1" dirty="0" smtClean="0"/>
              <a:t>(v3.3.450.0, Feb 6</a:t>
            </a:r>
            <a:r>
              <a:rPr lang="en-US" i="1" baseline="30000" dirty="0" smtClean="0"/>
              <a:t>th</a:t>
            </a:r>
            <a:r>
              <a:rPr lang="en-US" i="1" dirty="0" smtClean="0"/>
              <a:t> 2019)</a:t>
            </a:r>
          </a:p>
          <a:p>
            <a:pPr lvl="1"/>
            <a:r>
              <a:rPr lang="en-US" dirty="0" smtClean="0"/>
              <a:t>5577 cmdlets across 160+ services!</a:t>
            </a:r>
          </a:p>
          <a:p>
            <a:pPr lvl="1"/>
            <a:r>
              <a:rPr lang="en-US" dirty="0" smtClean="0"/>
              <a:t>Two modules</a:t>
            </a:r>
          </a:p>
          <a:p>
            <a:pPr lvl="2"/>
            <a:r>
              <a:rPr lang="en-US" dirty="0" smtClean="0"/>
              <a:t>Windows PowerShell (v2+) – </a:t>
            </a:r>
            <a:r>
              <a:rPr lang="en-US" i="1" dirty="0" smtClean="0"/>
              <a:t>“</a:t>
            </a:r>
            <a:r>
              <a:rPr lang="en-US" i="1" dirty="0" err="1" smtClean="0"/>
              <a:t>AWSPowerShell</a:t>
            </a:r>
            <a:r>
              <a:rPr lang="en-US" i="1" dirty="0" smtClean="0"/>
              <a:t>”</a:t>
            </a:r>
          </a:p>
          <a:p>
            <a:pPr lvl="2"/>
            <a:r>
              <a:rPr lang="en-US" dirty="0" smtClean="0"/>
              <a:t>PowerShell 6 (aka PowerShell Core) – </a:t>
            </a:r>
            <a:r>
              <a:rPr lang="en-US" i="1" dirty="0" smtClean="0"/>
              <a:t>“</a:t>
            </a:r>
            <a:r>
              <a:rPr lang="en-US" i="1" dirty="0" err="1" smtClean="0"/>
              <a:t>AWSPowerShell.NetCore</a:t>
            </a:r>
            <a:r>
              <a:rPr lang="en-US" i="1" dirty="0" smtClean="0"/>
              <a:t>”</a:t>
            </a:r>
          </a:p>
          <a:p>
            <a:pPr lvl="2"/>
            <a:r>
              <a:rPr lang="en-US" dirty="0">
                <a:solidFill>
                  <a:srgbClr val="00B0F0"/>
                </a:solidFill>
              </a:rPr>
              <a:t>High compatibility between the two </a:t>
            </a:r>
            <a:r>
              <a:rPr lang="en-US" dirty="0" smtClean="0">
                <a:solidFill>
                  <a:srgbClr val="00B0F0"/>
                </a:solidFill>
              </a:rPr>
              <a:t>modules</a:t>
            </a:r>
          </a:p>
          <a:p>
            <a:pPr lvl="1"/>
            <a:endParaRPr lang="en-US" dirty="0"/>
          </a:p>
          <a:p>
            <a:r>
              <a:rPr lang="en-US" dirty="0" smtClean="0"/>
              <a:t>Almost all cmdlets map 1:1 to AWS service APIs</a:t>
            </a:r>
          </a:p>
          <a:p>
            <a:pPr lvl="1"/>
            <a:r>
              <a:rPr lang="en-US" dirty="0" smtClean="0"/>
              <a:t>If you can code it in an SDK, you can script it in PowerShell!</a:t>
            </a:r>
          </a:p>
          <a:p>
            <a:pPr lvl="1"/>
            <a:r>
              <a:rPr lang="en-US" dirty="0" smtClean="0"/>
              <a:t>Some ‘higher level’ cmdlets wrap multiple APIs (</a:t>
            </a:r>
            <a:r>
              <a:rPr lang="en-US" dirty="0" err="1" smtClean="0"/>
              <a:t>eg</a:t>
            </a:r>
            <a:r>
              <a:rPr lang="en-US" dirty="0" smtClean="0"/>
              <a:t> Write-S3Object)</a:t>
            </a:r>
          </a:p>
        </p:txBody>
      </p:sp>
    </p:spTree>
    <p:extLst>
      <p:ext uri="{BB962C8B-B14F-4D97-AF65-F5344CB8AC3E}">
        <p14:creationId xmlns:p14="http://schemas.microsoft.com/office/powerpoint/2010/main" val="284685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the AWS Tools for PowerShell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cover?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Installation options</a:t>
            </a:r>
          </a:p>
          <a:p>
            <a:r>
              <a:rPr lang="en-US" dirty="0"/>
              <a:t>C</a:t>
            </a:r>
            <a:r>
              <a:rPr lang="en-US" dirty="0" smtClean="0"/>
              <a:t>onfiguring credential profiles and region</a:t>
            </a:r>
          </a:p>
          <a:p>
            <a:r>
              <a:rPr lang="en-US" dirty="0" smtClean="0"/>
              <a:t>How to determine supported services and cmdlets</a:t>
            </a:r>
          </a:p>
          <a:p>
            <a:r>
              <a:rPr lang="en-US" dirty="0" smtClean="0"/>
              <a:t>How to map from service API ‘X’ to cmdlet</a:t>
            </a:r>
          </a:p>
          <a:p>
            <a:r>
              <a:rPr lang="en-US" dirty="0" smtClean="0"/>
              <a:t>How to map from AWS CLI command to PowerShell cmdlet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6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infrastructure from script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0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97C033-6524-4F85-AD63-51A5DB620978}">
  <ds:schemaRefs>
    <ds:schemaRef ds:uri="http://purl.org/dc/terms/"/>
    <ds:schemaRef ds:uri="7d1acd87-1e3d-4a83-a83e-17ca29b9c4be"/>
    <ds:schemaRef ds:uri="http://schemas.microsoft.com/office/2006/documentManagement/types"/>
    <ds:schemaRef ds:uri="f912454f-debc-4c21-b98b-fc83e328c6c8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374</TotalTime>
  <Words>964</Words>
  <Application>Microsoft Office PowerPoint</Application>
  <PresentationFormat>On-screen Show (16:9)</PresentationFormat>
  <Paragraphs>190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Consolas</vt:lpstr>
      <vt:lpstr>Museo Sans 100</vt:lpstr>
      <vt:lpstr>Museo Sans 300</vt:lpstr>
      <vt:lpstr>Verdana</vt:lpstr>
      <vt:lpstr>PPT-mal_NIC</vt:lpstr>
      <vt:lpstr>PowerPoint Presentation</vt:lpstr>
      <vt:lpstr>Creating and managing AWS infrastructure with PowerShell</vt:lpstr>
      <vt:lpstr>Who am I?</vt:lpstr>
      <vt:lpstr>This Session</vt:lpstr>
      <vt:lpstr>AWS Tools for PowerShell</vt:lpstr>
      <vt:lpstr>PowerPoint Presentation</vt:lpstr>
      <vt:lpstr>Getting started with the AWS Tools for PowerShell</vt:lpstr>
      <vt:lpstr>What did we cover?</vt:lpstr>
      <vt:lpstr>Creating infrastructure from script </vt:lpstr>
      <vt:lpstr>What are we going to build?</vt:lpstr>
      <vt:lpstr>Demo: infrastructure from pure script</vt:lpstr>
      <vt:lpstr>What did we cover?</vt:lpstr>
      <vt:lpstr>Using PowerShell with AWS CloudFormation</vt:lpstr>
      <vt:lpstr>AWS CloudFormation for beginners</vt:lpstr>
      <vt:lpstr>Demo: launching stacks from PowerShell</vt:lpstr>
      <vt:lpstr>What did we cover?</vt:lpstr>
      <vt:lpstr>AWS Systems Manager and PowerShell</vt:lpstr>
      <vt:lpstr>What is AWS Systems Manager?</vt:lpstr>
      <vt:lpstr>PowerPoint Presentation</vt:lpstr>
      <vt:lpstr>What is a document?</vt:lpstr>
      <vt:lpstr>Demo: using PowerShell with Systems Manager</vt:lpstr>
      <vt:lpstr>What did we cover?</vt:lpstr>
      <vt:lpstr>Session summary</vt:lpstr>
      <vt:lpstr>PowerPoint Presentation</vt:lpstr>
      <vt:lpstr>Useful links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Roberts, Steve</cp:lastModifiedBy>
  <cp:revision>107</cp:revision>
  <dcterms:created xsi:type="dcterms:W3CDTF">2012-11-21T10:27:26Z</dcterms:created>
  <dcterms:modified xsi:type="dcterms:W3CDTF">2019-02-08T06:33:57Z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